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270" r:id="rId2"/>
    <p:sldId id="324" r:id="rId3"/>
    <p:sldId id="275" r:id="rId4"/>
    <p:sldId id="356" r:id="rId5"/>
    <p:sldId id="328" r:id="rId6"/>
    <p:sldId id="330" r:id="rId7"/>
    <p:sldId id="331" r:id="rId8"/>
    <p:sldId id="343" r:id="rId9"/>
    <p:sldId id="352" r:id="rId10"/>
    <p:sldId id="354" r:id="rId11"/>
    <p:sldId id="349" r:id="rId12"/>
    <p:sldId id="360" r:id="rId13"/>
    <p:sldId id="361" r:id="rId14"/>
    <p:sldId id="362" r:id="rId15"/>
    <p:sldId id="363" r:id="rId16"/>
    <p:sldId id="365" r:id="rId17"/>
    <p:sldId id="364" r:id="rId18"/>
    <p:sldId id="357" r:id="rId19"/>
    <p:sldId id="358" r:id="rId20"/>
    <p:sldId id="366" r:id="rId21"/>
    <p:sldId id="359" r:id="rId22"/>
    <p:sldId id="295" r:id="rId23"/>
    <p:sldId id="289" r:id="rId24"/>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0000"/>
    <a:srgbClr val="FFFF00"/>
    <a:srgbClr val="000066"/>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36" autoAdjust="0"/>
    <p:restoredTop sz="76419" autoAdjust="0"/>
  </p:normalViewPr>
  <p:slideViewPr>
    <p:cSldViewPr>
      <p:cViewPr varScale="1">
        <p:scale>
          <a:sx n="81" d="100"/>
          <a:sy n="81" d="100"/>
        </p:scale>
        <p:origin x="259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5874"/>
    </p:cViewPr>
  </p:sorterViewPr>
  <p:notesViewPr>
    <p:cSldViewPr>
      <p:cViewPr varScale="1">
        <p:scale>
          <a:sx n="55" d="100"/>
          <a:sy n="55" d="100"/>
        </p:scale>
        <p:origin x="-187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2415">
              <a:defRPr sz="1200"/>
            </a:lvl1pPr>
          </a:lstStyle>
          <a:p>
            <a:pPr>
              <a:defRPr/>
            </a:pPr>
            <a:endParaRPr lang="en-US"/>
          </a:p>
        </p:txBody>
      </p:sp>
      <p:sp>
        <p:nvSpPr>
          <p:cNvPr id="9219" name="Rectangle 3"/>
          <p:cNvSpPr>
            <a:spLocks noGrp="1" noChangeArrowheads="1"/>
          </p:cNvSpPr>
          <p:nvPr>
            <p:ph type="dt" sz="quarter" idx="1"/>
          </p:nvPr>
        </p:nvSpPr>
        <p:spPr bwMode="auto">
          <a:xfrm>
            <a:off x="3972773" y="0"/>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2415">
              <a:defRPr sz="1200"/>
            </a:lvl1pPr>
          </a:lstStyle>
          <a:p>
            <a:pPr>
              <a:defRPr/>
            </a:pPr>
            <a:endParaRPr lang="en-US"/>
          </a:p>
        </p:txBody>
      </p:sp>
      <p:sp>
        <p:nvSpPr>
          <p:cNvPr id="9220" name="Rectangle 4"/>
          <p:cNvSpPr>
            <a:spLocks noGrp="1" noChangeArrowheads="1"/>
          </p:cNvSpPr>
          <p:nvPr>
            <p:ph type="ftr" sz="quarter" idx="2"/>
          </p:nvPr>
        </p:nvSpPr>
        <p:spPr bwMode="auto">
          <a:xfrm>
            <a:off x="0" y="8831580"/>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2415">
              <a:defRPr sz="1200"/>
            </a:lvl1pPr>
          </a:lstStyle>
          <a:p>
            <a:pPr>
              <a:defRPr/>
            </a:pPr>
            <a:endParaRPr lang="en-US"/>
          </a:p>
        </p:txBody>
      </p:sp>
      <p:sp>
        <p:nvSpPr>
          <p:cNvPr id="9221" name="Rectangle 5"/>
          <p:cNvSpPr>
            <a:spLocks noGrp="1" noChangeArrowheads="1"/>
          </p:cNvSpPr>
          <p:nvPr>
            <p:ph type="sldNum" sz="quarter" idx="3"/>
          </p:nvPr>
        </p:nvSpPr>
        <p:spPr bwMode="auto">
          <a:xfrm>
            <a:off x="3972773" y="8831580"/>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2415">
              <a:defRPr sz="1200"/>
            </a:lvl1pPr>
          </a:lstStyle>
          <a:p>
            <a:pPr>
              <a:defRPr/>
            </a:pPr>
            <a:fld id="{9AE5AC3E-215C-4B81-909D-2BF5921ED3A2}" type="slidenum">
              <a:rPr lang="en-US"/>
              <a:pPr>
                <a:defRPr/>
              </a:pPr>
              <a:t>‹#›</a:t>
            </a:fld>
            <a:endParaRPr lang="en-US"/>
          </a:p>
        </p:txBody>
      </p:sp>
    </p:spTree>
    <p:extLst>
      <p:ext uri="{BB962C8B-B14F-4D97-AF65-F5344CB8AC3E}">
        <p14:creationId xmlns:p14="http://schemas.microsoft.com/office/powerpoint/2010/main" val="434537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2415">
              <a:defRPr sz="1200"/>
            </a:lvl1pPr>
          </a:lstStyle>
          <a:p>
            <a:pPr>
              <a:defRPr/>
            </a:pPr>
            <a:endParaRPr lang="en-US"/>
          </a:p>
        </p:txBody>
      </p:sp>
      <p:sp>
        <p:nvSpPr>
          <p:cNvPr id="6147" name="Rectangle 3"/>
          <p:cNvSpPr>
            <a:spLocks noGrp="1" noChangeArrowheads="1"/>
          </p:cNvSpPr>
          <p:nvPr>
            <p:ph type="dt" idx="1"/>
          </p:nvPr>
        </p:nvSpPr>
        <p:spPr bwMode="auto">
          <a:xfrm>
            <a:off x="3972773" y="0"/>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2415">
              <a:defRPr sz="1200"/>
            </a:lvl1pPr>
          </a:lstStyle>
          <a:p>
            <a:pPr>
              <a:defRPr/>
            </a:pPr>
            <a:endParaRPr lang="en-US"/>
          </a:p>
        </p:txBody>
      </p:sp>
      <p:sp>
        <p:nvSpPr>
          <p:cNvPr id="3584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35144" y="4415790"/>
            <a:ext cx="5140112" cy="418338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831580"/>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2415">
              <a:defRPr sz="1200"/>
            </a:lvl1pPr>
          </a:lstStyle>
          <a:p>
            <a:pPr>
              <a:defRPr/>
            </a:pPr>
            <a:endParaRPr lang="en-US"/>
          </a:p>
        </p:txBody>
      </p:sp>
      <p:sp>
        <p:nvSpPr>
          <p:cNvPr id="6151" name="Rectangle 7"/>
          <p:cNvSpPr>
            <a:spLocks noGrp="1" noChangeArrowheads="1"/>
          </p:cNvSpPr>
          <p:nvPr>
            <p:ph type="sldNum" sz="quarter" idx="5"/>
          </p:nvPr>
        </p:nvSpPr>
        <p:spPr bwMode="auto">
          <a:xfrm>
            <a:off x="3972773" y="8831580"/>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2415">
              <a:defRPr sz="1200"/>
            </a:lvl1pPr>
          </a:lstStyle>
          <a:p>
            <a:pPr>
              <a:defRPr/>
            </a:pPr>
            <a:fld id="{2AB1784D-6547-43DE-AE3F-E256585BC3A7}" type="slidenum">
              <a:rPr lang="en-US"/>
              <a:pPr>
                <a:defRPr/>
              </a:pPr>
              <a:t>‹#›</a:t>
            </a:fld>
            <a:endParaRPr lang="en-US"/>
          </a:p>
        </p:txBody>
      </p:sp>
    </p:spTree>
    <p:extLst>
      <p:ext uri="{BB962C8B-B14F-4D97-AF65-F5344CB8AC3E}">
        <p14:creationId xmlns:p14="http://schemas.microsoft.com/office/powerpoint/2010/main" val="38578100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AB1784D-6547-43DE-AE3F-E256585BC3A7}" type="slidenum">
              <a:rPr lang="en-US" smtClean="0"/>
              <a:pPr>
                <a:defRPr/>
              </a:pPr>
              <a:t>1</a:t>
            </a:fld>
            <a:endParaRPr lang="en-US"/>
          </a:p>
        </p:txBody>
      </p:sp>
    </p:spTree>
    <p:extLst>
      <p:ext uri="{BB962C8B-B14F-4D97-AF65-F5344CB8AC3E}">
        <p14:creationId xmlns:p14="http://schemas.microsoft.com/office/powerpoint/2010/main" val="1058455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AB1784D-6547-43DE-AE3F-E256585BC3A7}" type="slidenum">
              <a:rPr lang="en-US" smtClean="0"/>
              <a:pPr>
                <a:defRPr/>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CNO-shadow"/>
          <p:cNvPicPr>
            <a:picLocks noChangeAspect="1" noChangeArrowheads="1"/>
          </p:cNvPicPr>
          <p:nvPr userDrawn="1"/>
        </p:nvPicPr>
        <p:blipFill>
          <a:blip r:embed="rId2" cstate="print"/>
          <a:srcRect/>
          <a:stretch>
            <a:fillRect/>
          </a:stretch>
        </p:blipFill>
        <p:spPr bwMode="auto">
          <a:xfrm>
            <a:off x="3392488" y="1984375"/>
            <a:ext cx="2359025" cy="2359025"/>
          </a:xfrm>
          <a:prstGeom prst="rect">
            <a:avLst/>
          </a:prstGeom>
          <a:noFill/>
          <a:ln w="9525">
            <a:noFill/>
            <a:miter lim="800000"/>
            <a:headEnd/>
            <a:tailEnd/>
          </a:ln>
        </p:spPr>
      </p:pic>
      <p:sp>
        <p:nvSpPr>
          <p:cNvPr id="5" name="Line 7"/>
          <p:cNvSpPr>
            <a:spLocks noChangeShapeType="1"/>
          </p:cNvSpPr>
          <p:nvPr userDrawn="1"/>
        </p:nvSpPr>
        <p:spPr bwMode="auto">
          <a:xfrm>
            <a:off x="609600" y="1244600"/>
            <a:ext cx="8534400" cy="0"/>
          </a:xfrm>
          <a:prstGeom prst="line">
            <a:avLst/>
          </a:prstGeom>
          <a:noFill/>
          <a:ln w="31750">
            <a:solidFill>
              <a:srgbClr val="000080"/>
            </a:solidFill>
            <a:round/>
            <a:headEnd/>
            <a:tailEnd/>
          </a:ln>
          <a:effectLst/>
        </p:spPr>
        <p:txBody>
          <a:bodyPr/>
          <a:lstStyle/>
          <a:p>
            <a:pPr>
              <a:defRPr/>
            </a:pPr>
            <a:endParaRPr lang="en-US"/>
          </a:p>
        </p:txBody>
      </p:sp>
      <p:sp>
        <p:nvSpPr>
          <p:cNvPr id="6" name="Line 8"/>
          <p:cNvSpPr>
            <a:spLocks noChangeShapeType="1"/>
          </p:cNvSpPr>
          <p:nvPr userDrawn="1"/>
        </p:nvSpPr>
        <p:spPr bwMode="auto">
          <a:xfrm>
            <a:off x="457200" y="1295400"/>
            <a:ext cx="8686800" cy="0"/>
          </a:xfrm>
          <a:prstGeom prst="line">
            <a:avLst/>
          </a:prstGeom>
          <a:noFill/>
          <a:ln w="31750">
            <a:solidFill>
              <a:srgbClr val="FF0000"/>
            </a:solidFill>
            <a:round/>
            <a:headEnd/>
            <a:tailEnd/>
          </a:ln>
          <a:effectLst/>
        </p:spPr>
        <p:txBody>
          <a:bodyPr/>
          <a:lstStyle/>
          <a:p>
            <a:pPr>
              <a:defRPr/>
            </a:pPr>
            <a:endParaRPr lang="en-US"/>
          </a:p>
        </p:txBody>
      </p:sp>
      <p:sp>
        <p:nvSpPr>
          <p:cNvPr id="7" name="Text Box 11"/>
          <p:cNvSpPr txBox="1">
            <a:spLocks noChangeArrowheads="1"/>
          </p:cNvSpPr>
          <p:nvPr userDrawn="1"/>
        </p:nvSpPr>
        <p:spPr bwMode="auto">
          <a:xfrm>
            <a:off x="8177213" y="0"/>
            <a:ext cx="979487" cy="276225"/>
          </a:xfrm>
          <a:prstGeom prst="rect">
            <a:avLst/>
          </a:prstGeom>
          <a:noFill/>
          <a:ln w="9525">
            <a:noFill/>
            <a:miter lim="800000"/>
            <a:headEnd/>
            <a:tailEnd/>
          </a:ln>
          <a:effectLst/>
        </p:spPr>
        <p:txBody>
          <a:bodyPr wrap="none">
            <a:spAutoFit/>
          </a:bodyPr>
          <a:lstStyle/>
          <a:p>
            <a:pPr algn="r">
              <a:defRPr/>
            </a:pPr>
            <a:r>
              <a:rPr lang="en-US" sz="1200" b="1" dirty="0">
                <a:solidFill>
                  <a:srgbClr val="FF0000"/>
                </a:solidFill>
              </a:rPr>
              <a:t>Unclassified</a:t>
            </a:r>
          </a:p>
        </p:txBody>
      </p:sp>
      <p:sp>
        <p:nvSpPr>
          <p:cNvPr id="8" name="Text Box 12"/>
          <p:cNvSpPr txBox="1">
            <a:spLocks noChangeArrowheads="1"/>
          </p:cNvSpPr>
          <p:nvPr userDrawn="1"/>
        </p:nvSpPr>
        <p:spPr bwMode="auto">
          <a:xfrm>
            <a:off x="0" y="6581775"/>
            <a:ext cx="1017588" cy="276225"/>
          </a:xfrm>
          <a:prstGeom prst="rect">
            <a:avLst/>
          </a:prstGeom>
          <a:noFill/>
          <a:ln w="9525">
            <a:noFill/>
            <a:miter lim="800000"/>
            <a:headEnd/>
            <a:tailEnd/>
          </a:ln>
          <a:effectLst/>
        </p:spPr>
        <p:txBody>
          <a:bodyPr wrap="none">
            <a:spAutoFit/>
          </a:bodyPr>
          <a:lstStyle/>
          <a:p>
            <a:pPr algn="r">
              <a:defRPr/>
            </a:pPr>
            <a:r>
              <a:rPr lang="en-US" sz="1200" b="1" dirty="0">
                <a:solidFill>
                  <a:srgbClr val="FF0000"/>
                </a:solidFill>
              </a:rPr>
              <a:t>Unclassified </a:t>
            </a:r>
          </a:p>
        </p:txBody>
      </p:sp>
      <p:sp>
        <p:nvSpPr>
          <p:cNvPr id="4098" name="Rectangle 2"/>
          <p:cNvSpPr>
            <a:spLocks noGrp="1" noChangeArrowheads="1"/>
          </p:cNvSpPr>
          <p:nvPr>
            <p:ph type="ctrTitle"/>
          </p:nvPr>
        </p:nvSpPr>
        <p:spPr>
          <a:xfrm>
            <a:off x="685800" y="381000"/>
            <a:ext cx="7772400" cy="1143000"/>
          </a:xfrm>
        </p:spPr>
        <p:txBody>
          <a:bodyPr/>
          <a:lstStyle>
            <a:lvl1pPr>
              <a:defRPr sz="4000" b="0" i="0"/>
            </a:lvl1pPr>
          </a:lstStyle>
          <a:p>
            <a:r>
              <a:rPr lang="en-US"/>
              <a:t>Click to edit Master title style</a:t>
            </a:r>
          </a:p>
        </p:txBody>
      </p:sp>
      <p:sp>
        <p:nvSpPr>
          <p:cNvPr id="4099" name="Rectangle 3"/>
          <p:cNvSpPr>
            <a:spLocks noGrp="1" noChangeArrowheads="1"/>
          </p:cNvSpPr>
          <p:nvPr>
            <p:ph type="subTitle" idx="1"/>
          </p:nvPr>
        </p:nvSpPr>
        <p:spPr>
          <a:xfrm>
            <a:off x="1371600" y="4572000"/>
            <a:ext cx="6400800" cy="1752600"/>
          </a:xfrm>
        </p:spPr>
        <p:txBody>
          <a:bodyPr/>
          <a:lstStyle>
            <a:lvl1pPr marL="0" indent="0" algn="ctr">
              <a:buFont typeface="Wingdings" pitchFamily="2" charset="2"/>
              <a:buNone/>
              <a:defRPr/>
            </a:lvl1pPr>
          </a:lstStyle>
          <a:p>
            <a:r>
              <a:rPr lang="en-US"/>
              <a:t>Click to edit Master subtitle style</a:t>
            </a:r>
          </a:p>
        </p:txBody>
      </p:sp>
      <p:sp>
        <p:nvSpPr>
          <p:cNvPr id="9" name="Rectangle 5"/>
          <p:cNvSpPr>
            <a:spLocks noGrp="1" noChangeArrowheads="1"/>
          </p:cNvSpPr>
          <p:nvPr>
            <p:ph type="sldNum" sz="quarter" idx="10"/>
          </p:nvPr>
        </p:nvSpPr>
        <p:spPr/>
        <p:txBody>
          <a:bodyPr/>
          <a:lstStyle>
            <a:lvl1pPr>
              <a:defRPr/>
            </a:lvl1pPr>
          </a:lstStyle>
          <a:p>
            <a:pPr>
              <a:defRPr/>
            </a:pPr>
            <a:fld id="{6EB1221A-F99C-45A8-8509-D4FE3123F3B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D60B98E7-CDAC-446B-A25D-5420481B310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29450" y="76200"/>
            <a:ext cx="2114550" cy="5562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76200"/>
            <a:ext cx="6191250" cy="5562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4"/>
          <p:cNvSpPr>
            <a:spLocks noGrp="1"/>
          </p:cNvSpPr>
          <p:nvPr>
            <p:ph type="sldNum" sz="quarter" idx="10"/>
          </p:nvPr>
        </p:nvSpPr>
        <p:spPr/>
        <p:txBody>
          <a:bodyPr/>
          <a:lstStyle>
            <a:lvl1pPr>
              <a:defRPr/>
            </a:lvl1pPr>
          </a:lstStyle>
          <a:p>
            <a:pPr>
              <a:defRPr/>
            </a:pPr>
            <a:fld id="{6DD263F3-EFCB-434C-8E70-9F500349666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990600" y="76200"/>
            <a:ext cx="8153400" cy="1143000"/>
          </a:xfrm>
        </p:spPr>
        <p:txBody>
          <a:bodyPr/>
          <a:lstStyle/>
          <a:p>
            <a:r>
              <a:rPr lang="en-US"/>
              <a:t>Click to edit Master title style</a:t>
            </a:r>
          </a:p>
        </p:txBody>
      </p:sp>
      <p:sp>
        <p:nvSpPr>
          <p:cNvPr id="3" name="Content Placeholder 2"/>
          <p:cNvSpPr>
            <a:spLocks noGrp="1"/>
          </p:cNvSpPr>
          <p:nvPr>
            <p:ph sz="quarter" idx="1"/>
          </p:nvPr>
        </p:nvSpPr>
        <p:spPr>
          <a:xfrm>
            <a:off x="685800" y="15240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5240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36576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6576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7"/>
          <p:cNvSpPr>
            <a:spLocks noGrp="1"/>
          </p:cNvSpPr>
          <p:nvPr>
            <p:ph type="sldNum" sz="quarter" idx="10"/>
          </p:nvPr>
        </p:nvSpPr>
        <p:spPr/>
        <p:txBody>
          <a:bodyPr/>
          <a:lstStyle>
            <a:lvl1pPr>
              <a:defRPr/>
            </a:lvl1pPr>
          </a:lstStyle>
          <a:p>
            <a:pPr>
              <a:defRPr/>
            </a:pPr>
            <a:fld id="{C281E5C0-6570-43E3-868E-DF9524C356A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4"/>
          <p:cNvSpPr>
            <a:spLocks noGrp="1"/>
          </p:cNvSpPr>
          <p:nvPr>
            <p:ph type="sldNum" sz="quarter" idx="10"/>
          </p:nvPr>
        </p:nvSpPr>
        <p:spPr/>
        <p:txBody>
          <a:bodyPr/>
          <a:lstStyle>
            <a:lvl1pPr>
              <a:defRPr/>
            </a:lvl1pPr>
          </a:lstStyle>
          <a:p>
            <a:pPr>
              <a:defRPr/>
            </a:pPr>
            <a:fld id="{FEBB3505-FC7E-49AC-B383-D62769D0F0F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4"/>
          <p:cNvSpPr>
            <a:spLocks noGrp="1"/>
          </p:cNvSpPr>
          <p:nvPr>
            <p:ph type="sldNum" sz="quarter" idx="10"/>
          </p:nvPr>
        </p:nvSpPr>
        <p:spPr/>
        <p:txBody>
          <a:bodyPr/>
          <a:lstStyle>
            <a:lvl1pPr>
              <a:defRPr/>
            </a:lvl1pPr>
          </a:lstStyle>
          <a:p>
            <a:pPr>
              <a:defRPr/>
            </a:pPr>
            <a:fld id="{E956F2AD-A0FC-4CBF-BB3B-2FC4A3C3B27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524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D305497B-F9E6-4FE9-8CE2-5DB1956FEAE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7"/>
          <p:cNvSpPr>
            <a:spLocks noGrp="1"/>
          </p:cNvSpPr>
          <p:nvPr>
            <p:ph type="sldNum" sz="quarter" idx="10"/>
          </p:nvPr>
        </p:nvSpPr>
        <p:spPr/>
        <p:txBody>
          <a:bodyPr/>
          <a:lstStyle>
            <a:lvl1pPr>
              <a:defRPr/>
            </a:lvl1pPr>
          </a:lstStyle>
          <a:p>
            <a:pPr>
              <a:defRPr/>
            </a:pPr>
            <a:fld id="{65518B07-FC29-447A-8CCB-1F4A2C63D85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3"/>
          <p:cNvSpPr>
            <a:spLocks noGrp="1"/>
          </p:cNvSpPr>
          <p:nvPr>
            <p:ph type="sldNum" sz="quarter" idx="10"/>
          </p:nvPr>
        </p:nvSpPr>
        <p:spPr/>
        <p:txBody>
          <a:bodyPr/>
          <a:lstStyle>
            <a:lvl1pPr>
              <a:defRPr/>
            </a:lvl1pPr>
          </a:lstStyle>
          <a:p>
            <a:pPr>
              <a:defRPr/>
            </a:pPr>
            <a:fld id="{1B11FCAC-5E29-47BE-A4F0-60B27D49446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2"/>
          <p:cNvSpPr>
            <a:spLocks noGrp="1"/>
          </p:cNvSpPr>
          <p:nvPr>
            <p:ph type="sldNum" sz="quarter" idx="10"/>
          </p:nvPr>
        </p:nvSpPr>
        <p:spPr/>
        <p:txBody>
          <a:bodyPr/>
          <a:lstStyle>
            <a:lvl1pPr>
              <a:defRPr/>
            </a:lvl1pPr>
          </a:lstStyle>
          <a:p>
            <a:pPr>
              <a:defRPr/>
            </a:pPr>
            <a:fld id="{DB4B169A-DB85-4DEB-8CBC-294251005C2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9FBD73DF-E380-4042-AD13-ACB9C4680FF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DA4EE143-0CBF-4C97-B0A0-B41E0A001BB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90600" y="76200"/>
            <a:ext cx="8153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5240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3124200" y="6426200"/>
            <a:ext cx="28956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239000" y="65532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25621AF-BB0A-4280-B430-710C7691AFDD}" type="slidenum">
              <a:rPr lang="en-US"/>
              <a:pPr>
                <a:defRPr/>
              </a:pPr>
              <a:t>‹#›</a:t>
            </a:fld>
            <a:endParaRPr lang="en-US"/>
          </a:p>
        </p:txBody>
      </p:sp>
      <p:sp>
        <p:nvSpPr>
          <p:cNvPr id="1033" name="Line 9"/>
          <p:cNvSpPr>
            <a:spLocks noChangeShapeType="1"/>
          </p:cNvSpPr>
          <p:nvPr/>
        </p:nvSpPr>
        <p:spPr bwMode="auto">
          <a:xfrm>
            <a:off x="609600" y="990600"/>
            <a:ext cx="8534400" cy="0"/>
          </a:xfrm>
          <a:prstGeom prst="line">
            <a:avLst/>
          </a:prstGeom>
          <a:noFill/>
          <a:ln w="31750">
            <a:solidFill>
              <a:srgbClr val="000080"/>
            </a:solidFill>
            <a:round/>
            <a:headEnd/>
            <a:tailEnd/>
          </a:ln>
          <a:effectLst/>
        </p:spPr>
        <p:txBody>
          <a:bodyPr/>
          <a:lstStyle/>
          <a:p>
            <a:pPr>
              <a:defRPr/>
            </a:pPr>
            <a:endParaRPr lang="en-US"/>
          </a:p>
        </p:txBody>
      </p:sp>
      <p:sp>
        <p:nvSpPr>
          <p:cNvPr id="1035" name="Line 11"/>
          <p:cNvSpPr>
            <a:spLocks noChangeShapeType="1"/>
          </p:cNvSpPr>
          <p:nvPr/>
        </p:nvSpPr>
        <p:spPr bwMode="auto">
          <a:xfrm>
            <a:off x="457200" y="1041400"/>
            <a:ext cx="8686800" cy="0"/>
          </a:xfrm>
          <a:prstGeom prst="line">
            <a:avLst/>
          </a:prstGeom>
          <a:noFill/>
          <a:ln w="31750">
            <a:solidFill>
              <a:srgbClr val="FF0000"/>
            </a:solidFill>
            <a:round/>
            <a:headEnd/>
            <a:tailEnd/>
          </a:ln>
          <a:effectLst/>
        </p:spPr>
        <p:txBody>
          <a:bodyPr/>
          <a:lstStyle/>
          <a:p>
            <a:pPr>
              <a:defRPr/>
            </a:pPr>
            <a:endParaRPr lang="en-US"/>
          </a:p>
        </p:txBody>
      </p:sp>
      <p:pic>
        <p:nvPicPr>
          <p:cNvPr id="1032" name="Picture 7" descr="CNO-shadow"/>
          <p:cNvPicPr>
            <a:picLocks noChangeAspect="1" noChangeArrowheads="1"/>
          </p:cNvPicPr>
          <p:nvPr/>
        </p:nvPicPr>
        <p:blipFill>
          <a:blip r:embed="rId14" cstate="print"/>
          <a:srcRect/>
          <a:stretch>
            <a:fillRect/>
          </a:stretch>
        </p:blipFill>
        <p:spPr bwMode="auto">
          <a:xfrm>
            <a:off x="25400" y="25400"/>
            <a:ext cx="901700" cy="901700"/>
          </a:xfrm>
          <a:prstGeom prst="rect">
            <a:avLst/>
          </a:prstGeom>
          <a:noFill/>
          <a:ln w="9525">
            <a:noFill/>
            <a:miter lim="800000"/>
            <a:headEnd/>
            <a:tailEnd/>
          </a:ln>
        </p:spPr>
      </p:pic>
      <p:sp>
        <p:nvSpPr>
          <p:cNvPr id="1037" name="Text Box 13"/>
          <p:cNvSpPr txBox="1">
            <a:spLocks noChangeArrowheads="1"/>
          </p:cNvSpPr>
          <p:nvPr/>
        </p:nvSpPr>
        <p:spPr bwMode="auto">
          <a:xfrm>
            <a:off x="152400" y="6581775"/>
            <a:ext cx="979488" cy="276225"/>
          </a:xfrm>
          <a:prstGeom prst="rect">
            <a:avLst/>
          </a:prstGeom>
          <a:noFill/>
          <a:ln w="9525">
            <a:noFill/>
            <a:miter lim="800000"/>
            <a:headEnd/>
            <a:tailEnd/>
          </a:ln>
          <a:effectLst/>
        </p:spPr>
        <p:txBody>
          <a:bodyPr wrap="none">
            <a:spAutoFit/>
          </a:bodyPr>
          <a:lstStyle/>
          <a:p>
            <a:pPr algn="r">
              <a:defRPr/>
            </a:pPr>
            <a:r>
              <a:rPr lang="en-US" sz="1200" b="1" dirty="0">
                <a:solidFill>
                  <a:srgbClr val="FF0000"/>
                </a:solidFill>
              </a:rPr>
              <a:t>Unclassified</a:t>
            </a:r>
          </a:p>
        </p:txBody>
      </p:sp>
      <p:sp>
        <p:nvSpPr>
          <p:cNvPr id="1038" name="Text Box 14"/>
          <p:cNvSpPr txBox="1">
            <a:spLocks noChangeArrowheads="1"/>
          </p:cNvSpPr>
          <p:nvPr/>
        </p:nvSpPr>
        <p:spPr bwMode="auto">
          <a:xfrm>
            <a:off x="8164513" y="0"/>
            <a:ext cx="979487" cy="276225"/>
          </a:xfrm>
          <a:prstGeom prst="rect">
            <a:avLst/>
          </a:prstGeom>
          <a:noFill/>
          <a:ln w="9525">
            <a:noFill/>
            <a:miter lim="800000"/>
            <a:headEnd/>
            <a:tailEnd/>
          </a:ln>
          <a:effectLst/>
        </p:spPr>
        <p:txBody>
          <a:bodyPr wrap="none">
            <a:spAutoFit/>
          </a:bodyPr>
          <a:lstStyle/>
          <a:p>
            <a:pPr algn="r">
              <a:defRPr/>
            </a:pPr>
            <a:r>
              <a:rPr lang="en-US" sz="1200" b="1" dirty="0">
                <a:solidFill>
                  <a:srgbClr val="FF0000"/>
                </a:solidFill>
              </a:rPr>
              <a:t>Unclassified</a:t>
            </a:r>
          </a:p>
        </p:txBody>
      </p:sp>
    </p:spTree>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81" r:id="rId8"/>
    <p:sldLayoutId id="2147483790" r:id="rId9"/>
    <p:sldLayoutId id="2147483782" r:id="rId10"/>
    <p:sldLayoutId id="2147483791" r:id="rId11"/>
    <p:sldLayoutId id="2147483792" r:id="rId12"/>
  </p:sldLayoutIdLst>
  <p:hf hdr="0" ftr="0" dt="0"/>
  <p:txStyles>
    <p:titleStyle>
      <a:lvl1pPr algn="ctr" rtl="0" eaLnBrk="0" fontAlgn="base" hangingPunct="0">
        <a:spcBef>
          <a:spcPct val="0"/>
        </a:spcBef>
        <a:spcAft>
          <a:spcPct val="0"/>
        </a:spcAft>
        <a:defRPr sz="3600" b="1" i="1">
          <a:solidFill>
            <a:srgbClr val="000066"/>
          </a:solidFill>
          <a:latin typeface="+mj-lt"/>
          <a:ea typeface="+mj-ea"/>
          <a:cs typeface="+mj-cs"/>
        </a:defRPr>
      </a:lvl1pPr>
      <a:lvl2pPr algn="ctr" rtl="0" eaLnBrk="0" fontAlgn="base" hangingPunct="0">
        <a:spcBef>
          <a:spcPct val="0"/>
        </a:spcBef>
        <a:spcAft>
          <a:spcPct val="0"/>
        </a:spcAft>
        <a:defRPr sz="3600" b="1" i="1">
          <a:solidFill>
            <a:srgbClr val="000066"/>
          </a:solidFill>
          <a:latin typeface="Arial" charset="0"/>
          <a:cs typeface="Times New Roman" pitchFamily="18" charset="0"/>
        </a:defRPr>
      </a:lvl2pPr>
      <a:lvl3pPr algn="ctr" rtl="0" eaLnBrk="0" fontAlgn="base" hangingPunct="0">
        <a:spcBef>
          <a:spcPct val="0"/>
        </a:spcBef>
        <a:spcAft>
          <a:spcPct val="0"/>
        </a:spcAft>
        <a:defRPr sz="3600" b="1" i="1">
          <a:solidFill>
            <a:srgbClr val="000066"/>
          </a:solidFill>
          <a:latin typeface="Arial" charset="0"/>
          <a:cs typeface="Times New Roman" pitchFamily="18" charset="0"/>
        </a:defRPr>
      </a:lvl3pPr>
      <a:lvl4pPr algn="ctr" rtl="0" eaLnBrk="0" fontAlgn="base" hangingPunct="0">
        <a:spcBef>
          <a:spcPct val="0"/>
        </a:spcBef>
        <a:spcAft>
          <a:spcPct val="0"/>
        </a:spcAft>
        <a:defRPr sz="3600" b="1" i="1">
          <a:solidFill>
            <a:srgbClr val="000066"/>
          </a:solidFill>
          <a:latin typeface="Arial" charset="0"/>
          <a:cs typeface="Times New Roman" pitchFamily="18" charset="0"/>
        </a:defRPr>
      </a:lvl4pPr>
      <a:lvl5pPr algn="ctr" rtl="0" eaLnBrk="0" fontAlgn="base" hangingPunct="0">
        <a:spcBef>
          <a:spcPct val="0"/>
        </a:spcBef>
        <a:spcAft>
          <a:spcPct val="0"/>
        </a:spcAft>
        <a:defRPr sz="3600" b="1" i="1">
          <a:solidFill>
            <a:srgbClr val="000066"/>
          </a:solidFill>
          <a:latin typeface="Arial" charset="0"/>
          <a:cs typeface="Times New Roman" pitchFamily="18" charset="0"/>
        </a:defRPr>
      </a:lvl5pPr>
      <a:lvl6pPr marL="457200" algn="ctr" rtl="0" fontAlgn="base">
        <a:spcBef>
          <a:spcPct val="0"/>
        </a:spcBef>
        <a:spcAft>
          <a:spcPct val="0"/>
        </a:spcAft>
        <a:defRPr sz="3600" b="1" i="1">
          <a:solidFill>
            <a:srgbClr val="000066"/>
          </a:solidFill>
          <a:latin typeface="Arial" charset="0"/>
          <a:cs typeface="Times New Roman" pitchFamily="18" charset="0"/>
        </a:defRPr>
      </a:lvl6pPr>
      <a:lvl7pPr marL="914400" algn="ctr" rtl="0" fontAlgn="base">
        <a:spcBef>
          <a:spcPct val="0"/>
        </a:spcBef>
        <a:spcAft>
          <a:spcPct val="0"/>
        </a:spcAft>
        <a:defRPr sz="3600" b="1" i="1">
          <a:solidFill>
            <a:srgbClr val="000066"/>
          </a:solidFill>
          <a:latin typeface="Arial" charset="0"/>
          <a:cs typeface="Times New Roman" pitchFamily="18" charset="0"/>
        </a:defRPr>
      </a:lvl7pPr>
      <a:lvl8pPr marL="1371600" algn="ctr" rtl="0" fontAlgn="base">
        <a:spcBef>
          <a:spcPct val="0"/>
        </a:spcBef>
        <a:spcAft>
          <a:spcPct val="0"/>
        </a:spcAft>
        <a:defRPr sz="3600" b="1" i="1">
          <a:solidFill>
            <a:srgbClr val="000066"/>
          </a:solidFill>
          <a:latin typeface="Arial" charset="0"/>
          <a:cs typeface="Times New Roman" pitchFamily="18" charset="0"/>
        </a:defRPr>
      </a:lvl8pPr>
      <a:lvl9pPr marL="1828800" algn="ctr" rtl="0" fontAlgn="base">
        <a:spcBef>
          <a:spcPct val="0"/>
        </a:spcBef>
        <a:spcAft>
          <a:spcPct val="0"/>
        </a:spcAft>
        <a:defRPr sz="3600" b="1" i="1">
          <a:solidFill>
            <a:srgbClr val="000066"/>
          </a:solidFill>
          <a:latin typeface="Arial" charset="0"/>
          <a:cs typeface="Times New Roman" pitchFamily="18" charset="0"/>
        </a:defRPr>
      </a:lvl9pPr>
    </p:titleStyle>
    <p:bodyStyle>
      <a:lvl1pPr marL="342900" indent="-342900" algn="l" rtl="0" eaLnBrk="0" fontAlgn="base" hangingPunct="0">
        <a:spcBef>
          <a:spcPct val="20000"/>
        </a:spcBef>
        <a:spcAft>
          <a:spcPct val="0"/>
        </a:spcAft>
        <a:buFont typeface="Wingdings" pitchFamily="2"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Font typeface="Wingdings" pitchFamily="2" charset="2"/>
        <a:buChar char="Ø"/>
        <a:defRPr>
          <a:solidFill>
            <a:schemeClr val="tx1"/>
          </a:solidFill>
          <a:latin typeface="+mn-lt"/>
          <a:cs typeface="+mn-cs"/>
        </a:defRPr>
      </a:lvl3pPr>
      <a:lvl4pPr marL="1600200" indent="-228600" algn="l" rtl="0" eaLnBrk="0" fontAlgn="base" hangingPunct="0">
        <a:spcBef>
          <a:spcPct val="20000"/>
        </a:spcBef>
        <a:spcAft>
          <a:spcPct val="0"/>
        </a:spcAft>
        <a:buChar char="-"/>
        <a:defRPr>
          <a:solidFill>
            <a:schemeClr val="tx1"/>
          </a:solidFill>
          <a:latin typeface="+mn-lt"/>
          <a:cs typeface="+mn-cs"/>
        </a:defRPr>
      </a:lvl4pPr>
      <a:lvl5pPr marL="2057400" indent="-228600" algn="l" rtl="0" eaLnBrk="0" fontAlgn="base" hangingPunct="0">
        <a:spcBef>
          <a:spcPct val="20000"/>
        </a:spcBef>
        <a:spcAft>
          <a:spcPct val="0"/>
        </a:spcAft>
        <a:buFont typeface="Times New Roman" pitchFamily="18" charset="0"/>
        <a:buChar char="-"/>
        <a:defRPr>
          <a:solidFill>
            <a:schemeClr val="tx1"/>
          </a:solidFill>
          <a:latin typeface="+mn-lt"/>
          <a:cs typeface="+mn-cs"/>
        </a:defRPr>
      </a:lvl5pPr>
      <a:lvl6pPr marL="2514600" indent="-228600" algn="l" rtl="0" fontAlgn="base">
        <a:spcBef>
          <a:spcPct val="20000"/>
        </a:spcBef>
        <a:spcAft>
          <a:spcPct val="0"/>
        </a:spcAft>
        <a:buFont typeface="Times New Roman" pitchFamily="18" charset="0"/>
        <a:buChar char="-"/>
        <a:defRPr>
          <a:solidFill>
            <a:schemeClr val="tx1"/>
          </a:solidFill>
          <a:latin typeface="+mn-lt"/>
          <a:cs typeface="+mn-cs"/>
        </a:defRPr>
      </a:lvl6pPr>
      <a:lvl7pPr marL="2971800" indent="-228600" algn="l" rtl="0" fontAlgn="base">
        <a:spcBef>
          <a:spcPct val="20000"/>
        </a:spcBef>
        <a:spcAft>
          <a:spcPct val="0"/>
        </a:spcAft>
        <a:buFont typeface="Times New Roman" pitchFamily="18" charset="0"/>
        <a:buChar char="-"/>
        <a:defRPr>
          <a:solidFill>
            <a:schemeClr val="tx1"/>
          </a:solidFill>
          <a:latin typeface="+mn-lt"/>
          <a:cs typeface="+mn-cs"/>
        </a:defRPr>
      </a:lvl7pPr>
      <a:lvl8pPr marL="3429000" indent="-228600" algn="l" rtl="0" fontAlgn="base">
        <a:spcBef>
          <a:spcPct val="20000"/>
        </a:spcBef>
        <a:spcAft>
          <a:spcPct val="0"/>
        </a:spcAft>
        <a:buFont typeface="Times New Roman" pitchFamily="18" charset="0"/>
        <a:buChar char="-"/>
        <a:defRPr>
          <a:solidFill>
            <a:schemeClr val="tx1"/>
          </a:solidFill>
          <a:latin typeface="+mn-lt"/>
          <a:cs typeface="+mn-cs"/>
        </a:defRPr>
      </a:lvl8pPr>
      <a:lvl9pPr marL="3886200" indent="-228600" algn="l" rtl="0" fontAlgn="base">
        <a:spcBef>
          <a:spcPct val="20000"/>
        </a:spcBef>
        <a:spcAft>
          <a:spcPct val="0"/>
        </a:spcAft>
        <a:buFont typeface="Times New Roman" pitchFamily="18"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mynavyhr.navy.mil/Career-Management/Community-Management/Enlisted-Career-Admin/SRB-SDAP-Enl-Bonu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304800" y="-152400"/>
            <a:ext cx="8572500" cy="1676400"/>
          </a:xfrm>
        </p:spPr>
        <p:txBody>
          <a:bodyPr/>
          <a:lstStyle/>
          <a:p>
            <a:pPr eaLnBrk="1" hangingPunct="1"/>
            <a:r>
              <a:rPr lang="en-US" b="1" dirty="0"/>
              <a:t>STAR</a:t>
            </a:r>
          </a:p>
        </p:txBody>
      </p:sp>
      <p:sp>
        <p:nvSpPr>
          <p:cNvPr id="12291" name="Subtitle 2"/>
          <p:cNvSpPr>
            <a:spLocks noGrp="1"/>
          </p:cNvSpPr>
          <p:nvPr>
            <p:ph type="subTitle" idx="1"/>
          </p:nvPr>
        </p:nvSpPr>
        <p:spPr>
          <a:xfrm>
            <a:off x="0" y="4419600"/>
            <a:ext cx="9144000" cy="1752600"/>
          </a:xfrm>
        </p:spPr>
        <p:txBody>
          <a:bodyPr/>
          <a:lstStyle/>
          <a:p>
            <a:pPr eaLnBrk="1" hangingPunct="1"/>
            <a:r>
              <a:rPr lang="en-US" sz="2800" b="1" dirty="0">
                <a:solidFill>
                  <a:srgbClr val="000066"/>
                </a:solidFill>
              </a:rPr>
              <a:t>ETNCM(SW/AW) GALE</a:t>
            </a:r>
          </a:p>
          <a:p>
            <a:pPr eaLnBrk="1" hangingPunct="1"/>
            <a:r>
              <a:rPr lang="en-US" sz="2800" b="1" dirty="0">
                <a:solidFill>
                  <a:srgbClr val="000066"/>
                </a:solidFill>
              </a:rPr>
              <a:t>BUPERS 328</a:t>
            </a:r>
            <a:endParaRPr lang="en-US" dirty="0"/>
          </a:p>
          <a:p>
            <a:pPr eaLnBrk="1" hangingPunct="1"/>
            <a:endParaRPr lang="en-US" dirty="0"/>
          </a:p>
          <a:p>
            <a:pPr eaLnBrk="1" hangingPunct="1"/>
            <a:endParaRPr lang="en-US" dirty="0"/>
          </a:p>
          <a:p>
            <a:pPr eaLnBrk="1" hangingPunct="1"/>
            <a:r>
              <a:rPr lang="en-US" sz="1200" dirty="0"/>
              <a:t>Updated: 10 SEPTEMBER 2021</a:t>
            </a:r>
          </a:p>
          <a:p>
            <a:pPr eaLnBrk="1" hangingPunct="1"/>
            <a:endParaRPr lang="en-US" sz="1200" dirty="0"/>
          </a:p>
        </p:txBody>
      </p:sp>
      <p:sp>
        <p:nvSpPr>
          <p:cNvPr id="4" name="Title 1"/>
          <p:cNvSpPr txBox="1">
            <a:spLocks/>
          </p:cNvSpPr>
          <p:nvPr/>
        </p:nvSpPr>
        <p:spPr bwMode="auto">
          <a:xfrm>
            <a:off x="335478" y="685800"/>
            <a:ext cx="8572500" cy="1676400"/>
          </a:xfrm>
          <a:prstGeom prst="rect">
            <a:avLst/>
          </a:prstGeom>
          <a:noFill/>
          <a:ln w="9525">
            <a:noFill/>
            <a:miter lim="800000"/>
            <a:headEnd/>
            <a:tailEnd/>
          </a:ln>
        </p:spPr>
        <p:txBody>
          <a:bodyPr anchor="ctr"/>
          <a:lstStyle/>
          <a:p>
            <a:pPr algn="ctr" eaLnBrk="0" hangingPunct="0">
              <a:defRPr/>
            </a:pPr>
            <a:r>
              <a:rPr lang="en-US" sz="2800" b="1" i="1" kern="0" dirty="0">
                <a:solidFill>
                  <a:srgbClr val="000066"/>
                </a:solidFill>
                <a:latin typeface="+mj-lt"/>
                <a:ea typeface="+mj-ea"/>
                <a:cs typeface="+mj-cs"/>
              </a:rPr>
              <a:t>STAR Submission in NSIPS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Submitting a request</a:t>
            </a:r>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956F2AD-A0FC-4CBF-BB3B-2FC4A3C3B275}" type="slidenum">
              <a:rPr lang="en-US" smtClean="0"/>
              <a:pPr>
                <a:defRPr/>
              </a:pPr>
              <a:t>10</a:t>
            </a:fld>
            <a:endParaRPr lang="en-US"/>
          </a:p>
        </p:txBody>
      </p:sp>
    </p:spTree>
    <p:extLst>
      <p:ext uri="{BB962C8B-B14F-4D97-AF65-F5344CB8AC3E}">
        <p14:creationId xmlns:p14="http://schemas.microsoft.com/office/powerpoint/2010/main" val="1423107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STAR Submission in NSIPS</a:t>
            </a:r>
          </a:p>
        </p:txBody>
      </p:sp>
      <p:sp>
        <p:nvSpPr>
          <p:cNvPr id="3" name="Content Placeholder 2"/>
          <p:cNvSpPr>
            <a:spLocks noGrp="1"/>
          </p:cNvSpPr>
          <p:nvPr>
            <p:ph idx="1"/>
          </p:nvPr>
        </p:nvSpPr>
        <p:spPr/>
        <p:txBody>
          <a:bodyPr/>
          <a:lstStyle/>
          <a:p>
            <a:r>
              <a:rPr lang="en-US" dirty="0"/>
              <a:t>Navigate in NSIPS to Contract Administration &gt; Force Management &gt; Career Options – Create</a:t>
            </a:r>
          </a:p>
          <a:p>
            <a:pPr marL="285750" indent="-285750">
              <a:buFont typeface="Arial" panose="020B0604020202020204" pitchFamily="34" charset="0"/>
              <a:buChar char="•"/>
            </a:pPr>
            <a:r>
              <a:rPr lang="en-US" dirty="0"/>
              <a:t>Enter Sailor data in the appropriate search field, and then select “Search”</a:t>
            </a:r>
          </a:p>
          <a:p>
            <a:pPr marL="285750" indent="-285750">
              <a:buFont typeface="Arial" panose="020B0604020202020204" pitchFamily="34" charset="0"/>
              <a:buChar char="•"/>
            </a:pPr>
            <a:r>
              <a:rPr lang="en-US" dirty="0"/>
              <a:t>Select the desired Sailor from the search results</a:t>
            </a:r>
          </a:p>
          <a:p>
            <a:pPr marL="285750" indent="-285750">
              <a:buFont typeface="Arial" panose="020B0604020202020204" pitchFamily="34" charset="0"/>
              <a:buChar char="•"/>
            </a:pPr>
            <a:r>
              <a:rPr lang="en-US" dirty="0"/>
              <a:t>The submission screen has three separate tabs along the top.  The data fields associated with each tab must be filled in prior to submission</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11</a:t>
            </a:fld>
            <a:endParaRPr lang="en-US" dirty="0"/>
          </a:p>
        </p:txBody>
      </p:sp>
    </p:spTree>
    <p:extLst>
      <p:ext uri="{BB962C8B-B14F-4D97-AF65-F5344CB8AC3E}">
        <p14:creationId xmlns:p14="http://schemas.microsoft.com/office/powerpoint/2010/main" val="1434400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Conversion/STAR Request tab</a:t>
            </a:r>
          </a:p>
        </p:txBody>
      </p:sp>
      <p:sp>
        <p:nvSpPr>
          <p:cNvPr id="3" name="Content Placeholder 2"/>
          <p:cNvSpPr>
            <a:spLocks noGrp="1"/>
          </p:cNvSpPr>
          <p:nvPr>
            <p:ph idx="1"/>
          </p:nvPr>
        </p:nvSpPr>
        <p:spPr/>
        <p:txBody>
          <a:bodyPr/>
          <a:lstStyle/>
          <a:p>
            <a:r>
              <a:rPr lang="en-US" dirty="0"/>
              <a:t>Use the magnifying glass next to “Program Code” to select “Y STAR Request”</a:t>
            </a:r>
          </a:p>
          <a:p>
            <a:r>
              <a:rPr lang="en-US" dirty="0"/>
              <a:t>Check marks will pre-populate for “Good Conduct Eligibility” and “Obligated Service”</a:t>
            </a:r>
          </a:p>
          <a:p>
            <a:r>
              <a:rPr lang="en-US" dirty="0"/>
              <a:t>Check the boxes next to “Passed but not Advanced” and “Recommended Advancement”</a:t>
            </a:r>
          </a:p>
          <a:p>
            <a:r>
              <a:rPr lang="en-US" dirty="0"/>
              <a:t>Fill in the desired “Reenlistment Term” in a whole year number increment (e.g. 4, 5, or 6) as required by the CSL</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12</a:t>
            </a:fld>
            <a:endParaRPr lang="en-US" dirty="0"/>
          </a:p>
        </p:txBody>
      </p:sp>
    </p:spTree>
    <p:extLst>
      <p:ext uri="{BB962C8B-B14F-4D97-AF65-F5344CB8AC3E}">
        <p14:creationId xmlns:p14="http://schemas.microsoft.com/office/powerpoint/2010/main" val="1586258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Conversion/STAR Request tab</a:t>
            </a:r>
          </a:p>
        </p:txBody>
      </p:sp>
      <p:sp>
        <p:nvSpPr>
          <p:cNvPr id="3" name="Content Placeholder 2"/>
          <p:cNvSpPr>
            <a:spLocks noGrp="1"/>
          </p:cNvSpPr>
          <p:nvPr>
            <p:ph idx="1"/>
          </p:nvPr>
        </p:nvSpPr>
        <p:spPr/>
        <p:txBody>
          <a:bodyPr/>
          <a:lstStyle/>
          <a:p>
            <a:r>
              <a:rPr lang="en-US" dirty="0"/>
              <a:t>Select the appropriate “PRT Code” for the member</a:t>
            </a:r>
          </a:p>
          <a:p>
            <a:r>
              <a:rPr lang="en-US" dirty="0"/>
              <a:t>Leave the orders information blank</a:t>
            </a:r>
          </a:p>
          <a:p>
            <a:r>
              <a:rPr lang="en-US" dirty="0"/>
              <a:t>In the “Course Number” field, type in the 8 character alphanumeric CIN identified on the CSL (no dashes)</a:t>
            </a:r>
          </a:p>
          <a:p>
            <a:pPr lvl="1"/>
            <a:r>
              <a:rPr lang="en-US" dirty="0"/>
              <a:t>The CIN must be accurate. We have seen issues with this. Nowhere on the STAR request is an NEC requested. Benefits are derived from the CIN.</a:t>
            </a:r>
          </a:p>
          <a:p>
            <a:r>
              <a:rPr lang="en-US" dirty="0"/>
              <a:t>Fill in “Commanding Officer’s Remarks”</a:t>
            </a:r>
          </a:p>
          <a:p>
            <a:r>
              <a:rPr lang="en-US" dirty="0"/>
              <a:t>Click on the “Discipline and Conversion” tab</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13</a:t>
            </a:fld>
            <a:endParaRPr lang="en-US" dirty="0"/>
          </a:p>
        </p:txBody>
      </p:sp>
    </p:spTree>
    <p:extLst>
      <p:ext uri="{BB962C8B-B14F-4D97-AF65-F5344CB8AC3E}">
        <p14:creationId xmlns:p14="http://schemas.microsoft.com/office/powerpoint/2010/main" val="1274960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Discipline and Conversion tab</a:t>
            </a:r>
          </a:p>
        </p:txBody>
      </p:sp>
      <p:sp>
        <p:nvSpPr>
          <p:cNvPr id="3" name="Content Placeholder 2"/>
          <p:cNvSpPr>
            <a:spLocks noGrp="1"/>
          </p:cNvSpPr>
          <p:nvPr>
            <p:ph idx="1"/>
          </p:nvPr>
        </p:nvSpPr>
        <p:spPr/>
        <p:txBody>
          <a:bodyPr/>
          <a:lstStyle/>
          <a:p>
            <a:r>
              <a:rPr lang="en-US" dirty="0"/>
              <a:t>This tab is pre-populated to indicate no misconduct.  Simply verify accuracy</a:t>
            </a:r>
          </a:p>
          <a:p>
            <a:pPr lvl="1"/>
            <a:r>
              <a:rPr lang="en-US" dirty="0"/>
              <a:t>In most cases the member will not have NJP history</a:t>
            </a:r>
          </a:p>
          <a:p>
            <a:pPr lvl="1"/>
            <a:r>
              <a:rPr lang="en-US" dirty="0"/>
              <a:t>If the member does have an NJP conviction, enter the data accurately</a:t>
            </a:r>
          </a:p>
          <a:p>
            <a:pPr lvl="1"/>
            <a:r>
              <a:rPr lang="en-US" dirty="0"/>
              <a:t>NJP history is an element of basic eligibility criteria (MILPERSMAN 1160-100, paragraph 2.a.5.  This criteria is not waiverable.</a:t>
            </a:r>
          </a:p>
          <a:p>
            <a:r>
              <a:rPr lang="en-US" dirty="0"/>
              <a:t>Click on the “Evaluation Marks” tab</a:t>
            </a:r>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14</a:t>
            </a:fld>
            <a:endParaRPr lang="en-US" dirty="0"/>
          </a:p>
        </p:txBody>
      </p:sp>
    </p:spTree>
    <p:extLst>
      <p:ext uri="{BB962C8B-B14F-4D97-AF65-F5344CB8AC3E}">
        <p14:creationId xmlns:p14="http://schemas.microsoft.com/office/powerpoint/2010/main" val="3033985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Marks tab</a:t>
            </a:r>
          </a:p>
        </p:txBody>
      </p:sp>
      <p:sp>
        <p:nvSpPr>
          <p:cNvPr id="3" name="Content Placeholder 2"/>
          <p:cNvSpPr>
            <a:spLocks noGrp="1"/>
          </p:cNvSpPr>
          <p:nvPr>
            <p:ph idx="1"/>
          </p:nvPr>
        </p:nvSpPr>
        <p:spPr/>
        <p:txBody>
          <a:bodyPr/>
          <a:lstStyle/>
          <a:p>
            <a:r>
              <a:rPr lang="en-US" dirty="0"/>
              <a:t>Fill in evaluation data with most recent evaluation first</a:t>
            </a:r>
          </a:p>
          <a:p>
            <a:r>
              <a:rPr lang="en-US" dirty="0"/>
              <a:t>NSIPS will validate they are entered chronologically</a:t>
            </a:r>
          </a:p>
          <a:p>
            <a:r>
              <a:rPr lang="en-US" dirty="0"/>
              <a:t>The “Evaluation Marks” boxes are labeled 1 through 7. These correspond to boxes 33 through 39 on the evaluation.</a:t>
            </a:r>
          </a:p>
          <a:p>
            <a:r>
              <a:rPr lang="en-US" dirty="0"/>
              <a:t>Click the “Conversion/STAR Request” tab</a:t>
            </a:r>
          </a:p>
          <a:p>
            <a:r>
              <a:rPr lang="en-US" dirty="0"/>
              <a:t>MILPERSMAN 1160-100 requires </a:t>
            </a:r>
            <a:r>
              <a:rPr lang="en-US" dirty="0" err="1"/>
              <a:t>eval</a:t>
            </a:r>
            <a:r>
              <a:rPr lang="en-US" dirty="0"/>
              <a:t> data to be evaluated for the preceding two years</a:t>
            </a:r>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15</a:t>
            </a:fld>
            <a:endParaRPr lang="en-US" dirty="0"/>
          </a:p>
        </p:txBody>
      </p:sp>
    </p:spTree>
    <p:extLst>
      <p:ext uri="{BB962C8B-B14F-4D97-AF65-F5344CB8AC3E}">
        <p14:creationId xmlns:p14="http://schemas.microsoft.com/office/powerpoint/2010/main" val="688416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Marks tab</a:t>
            </a:r>
          </a:p>
        </p:txBody>
      </p:sp>
      <p:sp>
        <p:nvSpPr>
          <p:cNvPr id="3" name="Content Placeholder 2"/>
          <p:cNvSpPr>
            <a:spLocks noGrp="1"/>
          </p:cNvSpPr>
          <p:nvPr>
            <p:ph idx="1"/>
          </p:nvPr>
        </p:nvSpPr>
        <p:spPr/>
        <p:txBody>
          <a:bodyPr/>
          <a:lstStyle/>
          <a:p>
            <a:r>
              <a:rPr lang="en-US" dirty="0"/>
              <a:t>If the member has more than 3 </a:t>
            </a:r>
            <a:r>
              <a:rPr lang="en-US" dirty="0" err="1"/>
              <a:t>evals</a:t>
            </a:r>
            <a:r>
              <a:rPr lang="en-US" dirty="0"/>
              <a:t> in that time, provide additional information in the comments area on the “Conversion/STAR Request” tab</a:t>
            </a:r>
          </a:p>
          <a:p>
            <a:r>
              <a:rPr lang="en-US" dirty="0"/>
              <a:t>At the top of that tab, there is a button labeled “Comments” which will pull up a pop up box where additional information can be entered separately from the limited space for </a:t>
            </a:r>
            <a:r>
              <a:rPr lang="en-US"/>
              <a:t>CO’s comments</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16</a:t>
            </a:fld>
            <a:endParaRPr lang="en-US" dirty="0"/>
          </a:p>
        </p:txBody>
      </p:sp>
    </p:spTree>
    <p:extLst>
      <p:ext uri="{BB962C8B-B14F-4D97-AF65-F5344CB8AC3E}">
        <p14:creationId xmlns:p14="http://schemas.microsoft.com/office/powerpoint/2010/main" val="4986633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Conversion/STAR Request tab</a:t>
            </a:r>
          </a:p>
        </p:txBody>
      </p:sp>
      <p:sp>
        <p:nvSpPr>
          <p:cNvPr id="3" name="Content Placeholder 2"/>
          <p:cNvSpPr>
            <a:spLocks noGrp="1"/>
          </p:cNvSpPr>
          <p:nvPr>
            <p:ph idx="1"/>
          </p:nvPr>
        </p:nvSpPr>
        <p:spPr/>
        <p:txBody>
          <a:bodyPr/>
          <a:lstStyle/>
          <a:p>
            <a:r>
              <a:rPr lang="en-US" dirty="0"/>
              <a:t>Use the drop down menu for “</a:t>
            </a:r>
            <a:r>
              <a:rPr lang="en-US" dirty="0" err="1"/>
              <a:t>Appr</a:t>
            </a:r>
            <a:r>
              <a:rPr lang="en-US" dirty="0"/>
              <a:t> Action” to select “Approve.”</a:t>
            </a:r>
          </a:p>
          <a:p>
            <a:r>
              <a:rPr lang="en-US" dirty="0"/>
              <a:t>Select the “Save” button on the bottom left of the screen</a:t>
            </a:r>
          </a:p>
          <a:p>
            <a:r>
              <a:rPr lang="en-US" dirty="0"/>
              <a:t>Once the request saves, it has been successfully submitted</a:t>
            </a:r>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17</a:t>
            </a:fld>
            <a:endParaRPr lang="en-US" dirty="0"/>
          </a:p>
        </p:txBody>
      </p:sp>
    </p:spTree>
    <p:extLst>
      <p:ext uri="{BB962C8B-B14F-4D97-AF65-F5344CB8AC3E}">
        <p14:creationId xmlns:p14="http://schemas.microsoft.com/office/powerpoint/2010/main" val="1876353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find approval in </a:t>
            </a:r>
            <a:r>
              <a:rPr lang="en-US" dirty="0" err="1"/>
              <a:t>nsips</a:t>
            </a:r>
            <a:r>
              <a:rPr lang="en-US" dirty="0"/>
              <a:t>, or validate status</a:t>
            </a:r>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956F2AD-A0FC-4CBF-BB3B-2FC4A3C3B275}" type="slidenum">
              <a:rPr lang="en-US" smtClean="0"/>
              <a:pPr>
                <a:defRPr/>
              </a:pPr>
              <a:t>18</a:t>
            </a:fld>
            <a:endParaRPr lang="en-US"/>
          </a:p>
        </p:txBody>
      </p:sp>
    </p:spTree>
    <p:extLst>
      <p:ext uri="{BB962C8B-B14F-4D97-AF65-F5344CB8AC3E}">
        <p14:creationId xmlns:p14="http://schemas.microsoft.com/office/powerpoint/2010/main" val="78541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query request status</a:t>
            </a:r>
          </a:p>
        </p:txBody>
      </p:sp>
      <p:sp>
        <p:nvSpPr>
          <p:cNvPr id="3" name="Content Placeholder 2"/>
          <p:cNvSpPr>
            <a:spLocks noGrp="1"/>
          </p:cNvSpPr>
          <p:nvPr>
            <p:ph idx="1"/>
          </p:nvPr>
        </p:nvSpPr>
        <p:spPr/>
        <p:txBody>
          <a:bodyPr/>
          <a:lstStyle/>
          <a:p>
            <a:r>
              <a:rPr lang="en-US" dirty="0"/>
              <a:t>Navigate in NSIPS to Contract Administration &gt; Force Management &gt; Career Options – Inquiry</a:t>
            </a:r>
          </a:p>
          <a:p>
            <a:r>
              <a:rPr lang="en-US" dirty="0"/>
              <a:t>Fill in appropriate Search Criteria and select “Search”</a:t>
            </a:r>
          </a:p>
          <a:p>
            <a:r>
              <a:rPr lang="en-US" dirty="0"/>
              <a:t>Select desired Sailor from search result</a:t>
            </a:r>
          </a:p>
          <a:p>
            <a:r>
              <a:rPr lang="en-US" dirty="0"/>
              <a:t>The status of the request will be displayed on the screen along with any Headquarters Comments</a:t>
            </a:r>
          </a:p>
          <a:p>
            <a:pPr marL="0" indent="0">
              <a:buNone/>
            </a:pP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19</a:t>
            </a:fld>
            <a:endParaRPr lang="en-US" dirty="0"/>
          </a:p>
        </p:txBody>
      </p:sp>
    </p:spTree>
    <p:extLst>
      <p:ext uri="{BB962C8B-B14F-4D97-AF65-F5344CB8AC3E}">
        <p14:creationId xmlns:p14="http://schemas.microsoft.com/office/powerpoint/2010/main" val="634903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Discuss the migration of OPINS to NSIPS</a:t>
            </a:r>
          </a:p>
          <a:p>
            <a:r>
              <a:rPr lang="en-US" dirty="0"/>
              <a:t>Detail necessary CCC actions in response to the system changes</a:t>
            </a:r>
          </a:p>
          <a:p>
            <a:r>
              <a:rPr lang="en-US" dirty="0"/>
              <a:t>Detail how to request a STAR  reenlistment in NSIPS</a:t>
            </a:r>
          </a:p>
          <a:p>
            <a:pPr marL="0" indent="0">
              <a:buNone/>
            </a:pPr>
            <a:endParaRPr lang="en-US" dirty="0"/>
          </a:p>
          <a:p>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a:t>
            </a:fld>
            <a:endParaRPr lang="en-US" dirty="0"/>
          </a:p>
        </p:txBody>
      </p:sp>
    </p:spTree>
    <p:extLst>
      <p:ext uri="{BB962C8B-B14F-4D97-AF65-F5344CB8AC3E}">
        <p14:creationId xmlns:p14="http://schemas.microsoft.com/office/powerpoint/2010/main" val="3131572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Headquarters Comments</a:t>
            </a:r>
          </a:p>
        </p:txBody>
      </p:sp>
      <p:sp>
        <p:nvSpPr>
          <p:cNvPr id="3" name="Content Placeholder 2"/>
          <p:cNvSpPr>
            <a:spLocks noGrp="1"/>
          </p:cNvSpPr>
          <p:nvPr>
            <p:ph idx="1"/>
          </p:nvPr>
        </p:nvSpPr>
        <p:spPr/>
        <p:txBody>
          <a:bodyPr/>
          <a:lstStyle/>
          <a:p>
            <a:r>
              <a:rPr lang="en-US" dirty="0"/>
              <a:t>We will typically add notes confirming the NEC and term</a:t>
            </a:r>
          </a:p>
          <a:p>
            <a:r>
              <a:rPr lang="en-US" dirty="0"/>
              <a:t>The term we indicate is the minimum requirement, and does not preclude the member from reenlisting for a longer term if desired and not otherwise prohibited</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20</a:t>
            </a:fld>
            <a:endParaRPr lang="en-US" dirty="0"/>
          </a:p>
        </p:txBody>
      </p:sp>
    </p:spTree>
    <p:extLst>
      <p:ext uri="{BB962C8B-B14F-4D97-AF65-F5344CB8AC3E}">
        <p14:creationId xmlns:p14="http://schemas.microsoft.com/office/powerpoint/2010/main" val="2448589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Implication of this</a:t>
            </a:r>
          </a:p>
        </p:txBody>
      </p:sp>
      <p:sp>
        <p:nvSpPr>
          <p:cNvPr id="3" name="Content Placeholder 2"/>
          <p:cNvSpPr>
            <a:spLocks noGrp="1"/>
          </p:cNvSpPr>
          <p:nvPr>
            <p:ph idx="1"/>
          </p:nvPr>
        </p:nvSpPr>
        <p:spPr/>
        <p:txBody>
          <a:bodyPr/>
          <a:lstStyle/>
          <a:p>
            <a:r>
              <a:rPr lang="en-US" dirty="0"/>
              <a:t>No need to email or call the Help Desk to follow up</a:t>
            </a:r>
          </a:p>
          <a:p>
            <a:pPr lvl="1"/>
            <a:r>
              <a:rPr lang="en-US" dirty="0"/>
              <a:t>The status is in NSIPS and can be viewed by the requestor!</a:t>
            </a:r>
          </a:p>
          <a:p>
            <a:r>
              <a:rPr lang="en-US" dirty="0"/>
              <a:t>No longer necessary to ask STAR Help Desk for a copy of the STAR approval</a:t>
            </a:r>
          </a:p>
          <a:p>
            <a:pPr lvl="1"/>
            <a:r>
              <a:rPr lang="en-US" dirty="0"/>
              <a:t>The approval remains in NSIPS</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21</a:t>
            </a:fld>
            <a:endParaRPr lang="en-US" dirty="0"/>
          </a:p>
        </p:txBody>
      </p:sp>
    </p:spTree>
    <p:extLst>
      <p:ext uri="{BB962C8B-B14F-4D97-AF65-F5344CB8AC3E}">
        <p14:creationId xmlns:p14="http://schemas.microsoft.com/office/powerpoint/2010/main" val="4033658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Website</a:t>
            </a:r>
          </a:p>
        </p:txBody>
      </p:sp>
      <p:sp>
        <p:nvSpPr>
          <p:cNvPr id="3" name="Content Placeholder 2"/>
          <p:cNvSpPr>
            <a:spLocks noGrp="1"/>
          </p:cNvSpPr>
          <p:nvPr>
            <p:ph idx="1"/>
          </p:nvPr>
        </p:nvSpPr>
        <p:spPr/>
        <p:txBody>
          <a:bodyPr/>
          <a:lstStyle/>
          <a:p>
            <a:r>
              <a:rPr lang="en-US" u="sng" dirty="0">
                <a:hlinkClick r:id="rId2"/>
              </a:rPr>
              <a:t>https://www.mynavyhr.navy.mil/Career-Management/Community-Management/Enlisted-Career-Admin/SRB-SDAP-Enl-Bonus/</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22</a:t>
            </a:fld>
            <a:endParaRPr lang="en-US" dirty="0"/>
          </a:p>
        </p:txBody>
      </p:sp>
      <p:pic>
        <p:nvPicPr>
          <p:cNvPr id="6" name="Picture 5"/>
          <p:cNvPicPr/>
          <p:nvPr/>
        </p:nvPicPr>
        <p:blipFill rotWithShape="1">
          <a:blip r:embed="rId3"/>
          <a:srcRect r="47028"/>
          <a:stretch/>
        </p:blipFill>
        <p:spPr bwMode="auto">
          <a:xfrm>
            <a:off x="2209800" y="2971800"/>
            <a:ext cx="4359275" cy="246888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961851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INFORMATION</a:t>
            </a:r>
          </a:p>
        </p:txBody>
      </p:sp>
      <p:sp>
        <p:nvSpPr>
          <p:cNvPr id="3" name="Content Placeholder 2"/>
          <p:cNvSpPr>
            <a:spLocks noGrp="1"/>
          </p:cNvSpPr>
          <p:nvPr>
            <p:ph idx="1"/>
          </p:nvPr>
        </p:nvSpPr>
        <p:spPr/>
        <p:txBody>
          <a:bodyPr/>
          <a:lstStyle/>
          <a:p>
            <a:r>
              <a:rPr lang="en-US" dirty="0"/>
              <a:t>STAR Help Desk </a:t>
            </a:r>
          </a:p>
          <a:p>
            <a:pPr lvl="1"/>
            <a:r>
              <a:rPr lang="en-US" dirty="0"/>
              <a:t>(901)874-3260</a:t>
            </a:r>
          </a:p>
          <a:p>
            <a:pPr marL="400050"/>
            <a:r>
              <a:rPr lang="en-US" dirty="0"/>
              <a:t>SRB Help Desk </a:t>
            </a:r>
          </a:p>
          <a:p>
            <a:pPr marL="800100" lvl="1"/>
            <a:r>
              <a:rPr lang="en-US" dirty="0"/>
              <a:t>(901)874-3215/2526/3915</a:t>
            </a:r>
          </a:p>
          <a:p>
            <a:pPr marL="57150" indent="0">
              <a:buNone/>
            </a:pPr>
            <a:endParaRPr lang="en-US" dirty="0"/>
          </a:p>
          <a:p>
            <a:pPr marL="457200" lvl="1" indent="0">
              <a:buNone/>
            </a:pPr>
            <a:endParaRPr lang="en-US" dirty="0"/>
          </a:p>
          <a:p>
            <a:pPr marL="457200" lvl="1" indent="0">
              <a:buNone/>
            </a:pPr>
            <a:endParaRPr lang="en-US" dirty="0"/>
          </a:p>
          <a:p>
            <a:pPr marL="0" indent="0" algn="ctr">
              <a:buNone/>
            </a:pPr>
            <a:r>
              <a:rPr lang="en-US" dirty="0"/>
              <a:t>MILL_INCEN_PAYS@NAVY.MIL</a:t>
            </a:r>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23</a:t>
            </a:fld>
            <a:endParaRPr lang="en-US" dirty="0"/>
          </a:p>
        </p:txBody>
      </p:sp>
    </p:spTree>
    <p:extLst>
      <p:ext uri="{BB962C8B-B14F-4D97-AF65-F5344CB8AC3E}">
        <p14:creationId xmlns:p14="http://schemas.microsoft.com/office/powerpoint/2010/main" val="1638732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0" y="0"/>
            <a:ext cx="9144000" cy="1143000"/>
          </a:xfrm>
        </p:spPr>
        <p:txBody>
          <a:bodyPr/>
          <a:lstStyle/>
          <a:p>
            <a:pPr eaLnBrk="1" hangingPunct="1"/>
            <a:r>
              <a:rPr lang="en-US" sz="3200" dirty="0"/>
              <a:t>References</a:t>
            </a:r>
          </a:p>
        </p:txBody>
      </p:sp>
      <p:sp>
        <p:nvSpPr>
          <p:cNvPr id="13315" name="Content Placeholder 2"/>
          <p:cNvSpPr>
            <a:spLocks noGrp="1"/>
          </p:cNvSpPr>
          <p:nvPr>
            <p:ph idx="1"/>
          </p:nvPr>
        </p:nvSpPr>
        <p:spPr>
          <a:xfrm>
            <a:off x="457200" y="990600"/>
            <a:ext cx="7772400" cy="5638800"/>
          </a:xfrm>
        </p:spPr>
        <p:txBody>
          <a:bodyPr/>
          <a:lstStyle/>
          <a:p>
            <a:pPr eaLnBrk="1" hangingPunct="1"/>
            <a:endParaRPr lang="en-US" sz="4400" b="1" dirty="0">
              <a:solidFill>
                <a:srgbClr val="000066"/>
              </a:solidFill>
            </a:endParaRPr>
          </a:p>
          <a:p>
            <a:pPr eaLnBrk="1" hangingPunct="1"/>
            <a:r>
              <a:rPr lang="en-US" sz="3600" b="1" dirty="0">
                <a:solidFill>
                  <a:srgbClr val="000066"/>
                </a:solidFill>
              </a:rPr>
              <a:t>MILPERSMAN 1160-100</a:t>
            </a:r>
            <a:endParaRPr lang="en-US" sz="2000" b="1" dirty="0">
              <a:solidFill>
                <a:srgbClr val="000066"/>
              </a:solidFill>
            </a:endParaRPr>
          </a:p>
          <a:p>
            <a:pPr eaLnBrk="1" hangingPunct="1"/>
            <a:r>
              <a:rPr lang="en-US" sz="3600" b="1" dirty="0">
                <a:solidFill>
                  <a:srgbClr val="000066"/>
                </a:solidFill>
              </a:rPr>
              <a:t>Career Schools Listing (CSL)</a:t>
            </a:r>
          </a:p>
        </p:txBody>
      </p:sp>
      <p:sp>
        <p:nvSpPr>
          <p:cNvPr id="13316" name="Slide Number Placeholder 5"/>
          <p:cNvSpPr>
            <a:spLocks noGrp="1"/>
          </p:cNvSpPr>
          <p:nvPr>
            <p:ph type="sldNum" sz="quarter" idx="10"/>
          </p:nvPr>
        </p:nvSpPr>
        <p:spPr>
          <a:noFill/>
        </p:spPr>
        <p:txBody>
          <a:bodyPr/>
          <a:lstStyle/>
          <a:p>
            <a:fld id="{69F022F5-3972-41A8-B468-F69A7F8A78EC}"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956F2AD-A0FC-4CBF-BB3B-2FC4A3C3B275}" type="slidenum">
              <a:rPr lang="en-US" smtClean="0"/>
              <a:pPr>
                <a:defRPr/>
              </a:pPr>
              <a:t>4</a:t>
            </a:fld>
            <a:endParaRPr lang="en-US"/>
          </a:p>
        </p:txBody>
      </p:sp>
    </p:spTree>
    <p:extLst>
      <p:ext uri="{BB962C8B-B14F-4D97-AF65-F5344CB8AC3E}">
        <p14:creationId xmlns:p14="http://schemas.microsoft.com/office/powerpoint/2010/main" val="993205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OPINS</a:t>
            </a:r>
          </a:p>
        </p:txBody>
      </p:sp>
      <p:sp>
        <p:nvSpPr>
          <p:cNvPr id="3" name="Content Placeholder 2"/>
          <p:cNvSpPr>
            <a:spLocks noGrp="1"/>
          </p:cNvSpPr>
          <p:nvPr>
            <p:ph idx="1"/>
          </p:nvPr>
        </p:nvSpPr>
        <p:spPr/>
        <p:txBody>
          <a:bodyPr/>
          <a:lstStyle/>
          <a:p>
            <a:r>
              <a:rPr lang="en-US" dirty="0"/>
              <a:t>OPINS was the historical interface for processing STAR</a:t>
            </a:r>
          </a:p>
          <a:p>
            <a:r>
              <a:rPr lang="en-US" dirty="0"/>
              <a:t>As NSIPS functionality grew, a user interface for requesting STAR was added</a:t>
            </a:r>
          </a:p>
          <a:p>
            <a:r>
              <a:rPr lang="en-US" dirty="0"/>
              <a:t>The normal method for requesting an SRB then should have transitioned from direct request in OPINS to request via CIMS, but date formatting issues related to evaluation data created additional issues</a:t>
            </a:r>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5</a:t>
            </a:fld>
            <a:endParaRPr lang="en-US" dirty="0"/>
          </a:p>
        </p:txBody>
      </p:sp>
    </p:spTree>
    <p:extLst>
      <p:ext uri="{BB962C8B-B14F-4D97-AF65-F5344CB8AC3E}">
        <p14:creationId xmlns:p14="http://schemas.microsoft.com/office/powerpoint/2010/main" val="734798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OPINS</a:t>
            </a:r>
          </a:p>
        </p:txBody>
      </p:sp>
      <p:sp>
        <p:nvSpPr>
          <p:cNvPr id="3" name="Content Placeholder 2"/>
          <p:cNvSpPr>
            <a:spLocks noGrp="1"/>
          </p:cNvSpPr>
          <p:nvPr>
            <p:ph idx="1"/>
          </p:nvPr>
        </p:nvSpPr>
        <p:spPr/>
        <p:txBody>
          <a:bodyPr/>
          <a:lstStyle/>
          <a:p>
            <a:r>
              <a:rPr lang="en-US" dirty="0"/>
              <a:t>NSIPS would transmit the STAR request to OPINS, but fail to populate </a:t>
            </a:r>
            <a:r>
              <a:rPr lang="en-US" dirty="0" err="1"/>
              <a:t>eval</a:t>
            </a:r>
            <a:r>
              <a:rPr lang="en-US" dirty="0"/>
              <a:t> data because the date formats were different</a:t>
            </a:r>
          </a:p>
          <a:p>
            <a:r>
              <a:rPr lang="en-US" dirty="0"/>
              <a:t>NSIPS would sync to OPINS via BOL every work night at 1600 CDT/CST</a:t>
            </a:r>
          </a:p>
          <a:p>
            <a:r>
              <a:rPr lang="en-US" dirty="0"/>
              <a:t>BUPERS 328 then started processing most STAR requests by transcribing data from CCC submitted requests to OPINS</a:t>
            </a:r>
          </a:p>
          <a:p>
            <a:r>
              <a:rPr lang="en-US" dirty="0"/>
              <a:t>Some commands continued to request directly in OPINS</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6</a:t>
            </a:fld>
            <a:endParaRPr lang="en-US" dirty="0"/>
          </a:p>
        </p:txBody>
      </p:sp>
    </p:spTree>
    <p:extLst>
      <p:ext uri="{BB962C8B-B14F-4D97-AF65-F5344CB8AC3E}">
        <p14:creationId xmlns:p14="http://schemas.microsoft.com/office/powerpoint/2010/main" val="3431778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OPINS to NSIPS</a:t>
            </a:r>
          </a:p>
        </p:txBody>
      </p:sp>
      <p:sp>
        <p:nvSpPr>
          <p:cNvPr id="3" name="Content Placeholder 2"/>
          <p:cNvSpPr>
            <a:spLocks noGrp="1"/>
          </p:cNvSpPr>
          <p:nvPr>
            <p:ph idx="1"/>
          </p:nvPr>
        </p:nvSpPr>
        <p:spPr/>
        <p:txBody>
          <a:bodyPr/>
          <a:lstStyle/>
          <a:p>
            <a:r>
              <a:rPr lang="en-US" dirty="0"/>
              <a:t>As part of the larger effort to reduce the Navy’s 55 separate pay and personnel systems to 1 (55 to 1, NP2), the OPINS functionality has been migrated to NSIPS</a:t>
            </a:r>
          </a:p>
          <a:p>
            <a:r>
              <a:rPr lang="en-US" dirty="0"/>
              <a:t>OPINS has been locked out to a read-only mode, and will be completely </a:t>
            </a:r>
            <a:r>
              <a:rPr lang="en-US" dirty="0" err="1"/>
              <a:t>sundowned</a:t>
            </a:r>
            <a:r>
              <a:rPr lang="en-US" dirty="0"/>
              <a:t> in the near future</a:t>
            </a:r>
          </a:p>
          <a:p>
            <a:r>
              <a:rPr lang="en-US" dirty="0"/>
              <a:t>Historical data from OPINS has been migrated to NSIPS for STAR</a:t>
            </a:r>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7</a:t>
            </a:fld>
            <a:endParaRPr lang="en-US" dirty="0"/>
          </a:p>
        </p:txBody>
      </p:sp>
    </p:spTree>
    <p:extLst>
      <p:ext uri="{BB962C8B-B14F-4D97-AF65-F5344CB8AC3E}">
        <p14:creationId xmlns:p14="http://schemas.microsoft.com/office/powerpoint/2010/main" val="1648962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Improvements</a:t>
            </a:r>
          </a:p>
        </p:txBody>
      </p:sp>
      <p:sp>
        <p:nvSpPr>
          <p:cNvPr id="3" name="Content Placeholder 2"/>
          <p:cNvSpPr>
            <a:spLocks noGrp="1"/>
          </p:cNvSpPr>
          <p:nvPr>
            <p:ph idx="1"/>
          </p:nvPr>
        </p:nvSpPr>
        <p:spPr/>
        <p:txBody>
          <a:bodyPr/>
          <a:lstStyle/>
          <a:p>
            <a:r>
              <a:rPr lang="en-US" dirty="0"/>
              <a:t>Requests made in NSIPS web immediately populate our queue.  No more delays for system synchronization!</a:t>
            </a:r>
          </a:p>
          <a:p>
            <a:r>
              <a:rPr lang="en-US" dirty="0"/>
              <a:t>Faster cycle time from request to final adjudication</a:t>
            </a:r>
          </a:p>
          <a:p>
            <a:r>
              <a:rPr lang="en-US" dirty="0"/>
              <a:t>Since all requests remain within NSIPS, nothing should drop due to synchronization or formatting failures</a:t>
            </a:r>
          </a:p>
          <a:p>
            <a:r>
              <a:rPr lang="en-US" dirty="0"/>
              <a:t>The process significantly reduces the workload at BUPERS</a:t>
            </a:r>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8</a:t>
            </a:fld>
            <a:endParaRPr lang="en-US" dirty="0"/>
          </a:p>
        </p:txBody>
      </p:sp>
    </p:spTree>
    <p:extLst>
      <p:ext uri="{BB962C8B-B14F-4D97-AF65-F5344CB8AC3E}">
        <p14:creationId xmlns:p14="http://schemas.microsoft.com/office/powerpoint/2010/main" val="381582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Challenges</a:t>
            </a:r>
          </a:p>
        </p:txBody>
      </p:sp>
      <p:sp>
        <p:nvSpPr>
          <p:cNvPr id="3" name="Content Placeholder 2"/>
          <p:cNvSpPr>
            <a:spLocks noGrp="1"/>
          </p:cNvSpPr>
          <p:nvPr>
            <p:ph idx="1"/>
          </p:nvPr>
        </p:nvSpPr>
        <p:spPr/>
        <p:txBody>
          <a:bodyPr/>
          <a:lstStyle/>
          <a:p>
            <a:r>
              <a:rPr lang="en-US" dirty="0"/>
              <a:t>We cannot enter requests for commands</a:t>
            </a:r>
          </a:p>
          <a:p>
            <a:pPr lvl="1"/>
            <a:r>
              <a:rPr lang="en-US" dirty="0"/>
              <a:t>Commands without internet connectivity of NSIPS functionality (e.g. deployed SSN) will need to work with ISIC or TYCOM for assistance</a:t>
            </a:r>
          </a:p>
          <a:p>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9</a:t>
            </a:fld>
            <a:endParaRPr lang="en-US" dirty="0"/>
          </a:p>
        </p:txBody>
      </p:sp>
    </p:spTree>
    <p:extLst>
      <p:ext uri="{BB962C8B-B14F-4D97-AF65-F5344CB8AC3E}">
        <p14:creationId xmlns:p14="http://schemas.microsoft.com/office/powerpoint/2010/main" val="767930475"/>
      </p:ext>
    </p:extLst>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7448</TotalTime>
  <Words>1024</Words>
  <Application>Microsoft Office PowerPoint</Application>
  <PresentationFormat>On-screen Show (4:3)</PresentationFormat>
  <Paragraphs>125</Paragraphs>
  <Slides>23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Times New Roman</vt:lpstr>
      <vt:lpstr>Wingdings</vt:lpstr>
      <vt:lpstr>Default Design</vt:lpstr>
      <vt:lpstr>STAR</vt:lpstr>
      <vt:lpstr>Agenda</vt:lpstr>
      <vt:lpstr>References</vt:lpstr>
      <vt:lpstr>background</vt:lpstr>
      <vt:lpstr>OPINS</vt:lpstr>
      <vt:lpstr>OPINS</vt:lpstr>
      <vt:lpstr>OPINS to NSIPS</vt:lpstr>
      <vt:lpstr>Improvements</vt:lpstr>
      <vt:lpstr>New Challenges</vt:lpstr>
      <vt:lpstr>Submitting a request</vt:lpstr>
      <vt:lpstr>STAR Submission in NSIPS</vt:lpstr>
      <vt:lpstr>Conversion/STAR Request tab</vt:lpstr>
      <vt:lpstr>Conversion/STAR Request tab</vt:lpstr>
      <vt:lpstr>Discipline and Conversion tab</vt:lpstr>
      <vt:lpstr>Evaluation Marks tab</vt:lpstr>
      <vt:lpstr>Evaluation Marks tab</vt:lpstr>
      <vt:lpstr>Conversion/STAR Request tab</vt:lpstr>
      <vt:lpstr>how to find approval in nsips, or validate status</vt:lpstr>
      <vt:lpstr>How to query request status</vt:lpstr>
      <vt:lpstr>Headquarters Comments</vt:lpstr>
      <vt:lpstr>Implication of this</vt:lpstr>
      <vt:lpstr>Our Website</vt:lpstr>
      <vt:lpstr>CONTACT INFORMATION</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Albert, Tom A CIV OPNAV N17, N170</dc:creator>
  <cp:lastModifiedBy>Dixon, Jamarh CPO USN SWOSCOLCOM GRL LAKES (USA)</cp:lastModifiedBy>
  <cp:revision>378</cp:revision>
  <cp:lastPrinted>2014-07-18T18:17:33Z</cp:lastPrinted>
  <dcterms:created xsi:type="dcterms:W3CDTF">2006-01-19T13:23:02Z</dcterms:created>
  <dcterms:modified xsi:type="dcterms:W3CDTF">2024-11-14T20:07:03Z</dcterms:modified>
</cp:coreProperties>
</file>